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0" r:id="rId2"/>
    <p:sldId id="325" r:id="rId3"/>
    <p:sldId id="256" r:id="rId4"/>
    <p:sldId id="310" r:id="rId5"/>
    <p:sldId id="297" r:id="rId6"/>
    <p:sldId id="284" r:id="rId7"/>
    <p:sldId id="316" r:id="rId8"/>
    <p:sldId id="304" r:id="rId9"/>
    <p:sldId id="317" r:id="rId10"/>
    <p:sldId id="305" r:id="rId11"/>
    <p:sldId id="306" r:id="rId12"/>
    <p:sldId id="315" r:id="rId13"/>
    <p:sldId id="311" r:id="rId14"/>
    <p:sldId id="267" r:id="rId15"/>
    <p:sldId id="268" r:id="rId16"/>
    <p:sldId id="271" r:id="rId17"/>
    <p:sldId id="269" r:id="rId18"/>
    <p:sldId id="326" r:id="rId19"/>
    <p:sldId id="328" r:id="rId20"/>
    <p:sldId id="327" r:id="rId21"/>
    <p:sldId id="324" r:id="rId22"/>
    <p:sldId id="298" r:id="rId23"/>
    <p:sldId id="312" r:id="rId24"/>
    <p:sldId id="281" r:id="rId25"/>
    <p:sldId id="280" r:id="rId26"/>
    <p:sldId id="299" r:id="rId27"/>
    <p:sldId id="270" r:id="rId28"/>
    <p:sldId id="275" r:id="rId29"/>
    <p:sldId id="278" r:id="rId30"/>
    <p:sldId id="272" r:id="rId31"/>
    <p:sldId id="273" r:id="rId32"/>
    <p:sldId id="322" r:id="rId33"/>
    <p:sldId id="320" r:id="rId34"/>
    <p:sldId id="274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27" autoAdjust="0"/>
    <p:restoredTop sz="95798" autoAdjust="0"/>
  </p:normalViewPr>
  <p:slideViewPr>
    <p:cSldViewPr>
      <p:cViewPr varScale="1">
        <p:scale>
          <a:sx n="210" d="100"/>
          <a:sy n="210" d="100"/>
        </p:scale>
        <p:origin x="-280" y="-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hayashi:Google%20Drive:Purdue:2013:2013%20Expense%20Repor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3366FF"/>
              </a:solidFill>
            </c:spPr>
          </c:dPt>
          <c:dLbls>
            <c:showLegendKey val="0"/>
            <c:showVal val="1"/>
            <c:showCatName val="1"/>
            <c:showSerName val="0"/>
            <c:showPercent val="0"/>
            <c:showBubbleSize val="0"/>
            <c:separator>
</c:separator>
            <c:showLeaderLines val="1"/>
          </c:dLbls>
          <c:cat>
            <c:strRef>
              <c:f>'2013'!$K$61:$K$63</c:f>
              <c:strCache>
                <c:ptCount val="3"/>
                <c:pt idx="0">
                  <c:v>Mechanical</c:v>
                </c:pt>
                <c:pt idx="1">
                  <c:v>Electrical</c:v>
                </c:pt>
                <c:pt idx="2">
                  <c:v>Prototyping</c:v>
                </c:pt>
              </c:strCache>
            </c:strRef>
          </c:cat>
          <c:val>
            <c:numRef>
              <c:f>'2013'!$N$61:$N$63</c:f>
              <c:numCache>
                <c:formatCode>"$"#,##0.00</c:formatCode>
                <c:ptCount val="3"/>
                <c:pt idx="0">
                  <c:v>18604.63</c:v>
                </c:pt>
                <c:pt idx="1">
                  <c:v>2154.27</c:v>
                </c:pt>
                <c:pt idx="2">
                  <c:v>650.0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9C56C-A94C-4AE3-B9F9-227A660E31A9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A86608-768D-4FE1-900F-99C9234C7C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067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A86608-768D-4FE1-900F-99C9234C7C5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494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0" y="590550"/>
            <a:ext cx="0" cy="3657600"/>
          </a:xfrm>
          <a:prstGeom prst="line">
            <a:avLst/>
          </a:prstGeom>
          <a:ln w="190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002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3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91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16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00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16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174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8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7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73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521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 descr="C:\Users\Seth\Dropbox\Public\ROV\Tech Report Attachments\Aperture.JP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8" y="0"/>
            <a:ext cx="1828800" cy="51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Users\Seth\Documents\My Dropbox\Public\ROV\Tech Report Attachments\bar.png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25" y="4238625"/>
            <a:ext cx="91344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BC2C3-1FE6-4EB5-B82C-B101A39DA9D8}" type="datetimeFigureOut">
              <a:rPr lang="en-US" smtClean="0"/>
              <a:t>6/10/13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029D3F-07D5-4FBB-9AA0-60B516065E4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892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9.png"/><Relationship Id="rId5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chart" Target="../charts/chart1.xml"/><Relationship Id="rId5" Type="http://schemas.openxmlformats.org/officeDocument/2006/relationships/package" Target="../embeddings/Microsoft_Excel_Sheet1.xlsx"/><Relationship Id="rId6" Type="http://schemas.openxmlformats.org/officeDocument/2006/relationships/image" Target="../media/image3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jpeg"/><Relationship Id="rId5" Type="http://schemas.openxmlformats.org/officeDocument/2006/relationships/image" Target="../media/image4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7" Type="http://schemas.openxmlformats.org/officeDocument/2006/relationships/image" Target="../media/image59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gif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66" y="133349"/>
            <a:ext cx="4496197" cy="1616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4" name="Picture 3" descr="2013 ROV Team Photo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77"/>
          <a:stretch/>
        </p:blipFill>
        <p:spPr>
          <a:xfrm>
            <a:off x="4191000" y="1714995"/>
            <a:ext cx="3859354" cy="2895105"/>
          </a:xfrm>
          <a:prstGeom prst="rect">
            <a:avLst/>
          </a:prstGeom>
        </p:spPr>
      </p:pic>
      <p:pic>
        <p:nvPicPr>
          <p:cNvPr id="9" name="Picture 8" descr="2013 ROV Team Photo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68" t="4981" r="39281" b="64891"/>
          <a:stretch/>
        </p:blipFill>
        <p:spPr>
          <a:xfrm>
            <a:off x="2971800" y="2494945"/>
            <a:ext cx="866477" cy="133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560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0700" y="501772"/>
            <a:ext cx="3162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Electronics Box</a:t>
            </a:r>
          </a:p>
          <a:p>
            <a:endParaRPr lang="en-US" u="sng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Simple box made from welded aluminum with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L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exan cover bolted on underside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Incredibly large volume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503190" y="666496"/>
            <a:ext cx="3183610" cy="3657854"/>
            <a:chOff x="5503190" y="666496"/>
            <a:chExt cx="3183610" cy="3657854"/>
          </a:xfrm>
        </p:grpSpPr>
        <p:pic>
          <p:nvPicPr>
            <p:cNvPr id="8" name="Picture 7" descr="Spool assembly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6426" y="666496"/>
              <a:ext cx="646717" cy="1547364"/>
            </a:xfrm>
            <a:prstGeom prst="rect">
              <a:avLst/>
            </a:prstGeom>
          </p:spPr>
        </p:pic>
        <p:pic>
          <p:nvPicPr>
            <p:cNvPr id="7" name="Picture 6" descr="Electronics Box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17" r="12171"/>
            <a:stretch/>
          </p:blipFill>
          <p:spPr>
            <a:xfrm>
              <a:off x="5503190" y="1066800"/>
              <a:ext cx="3183610" cy="3257550"/>
            </a:xfrm>
            <a:prstGeom prst="rect">
              <a:avLst/>
            </a:prstGeom>
          </p:spPr>
        </p:pic>
      </p:grpSp>
      <p:pic>
        <p:nvPicPr>
          <p:cNvPr id="4" name="Picture 3" descr="IMAG1160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2952750"/>
            <a:ext cx="2632042" cy="157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23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0700" y="501772"/>
            <a:ext cx="3390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Base Frame</a:t>
            </a:r>
          </a:p>
          <a:p>
            <a:endParaRPr lang="en-US" u="sng" dirty="0" smtClean="0">
              <a:latin typeface="Minion Pro" pitchFamily="18" charset="0"/>
              <a:cs typeface="Times New Roman" pitchFamily="18" charset="0"/>
            </a:endParaRPr>
          </a:p>
          <a:p>
            <a:endParaRPr lang="en-US" u="sng" dirty="0">
              <a:latin typeface="Minion Pro" pitchFamily="18" charset="0"/>
              <a:cs typeface="Times New Roman" pitchFamily="18" charset="0"/>
            </a:endParaRPr>
          </a:p>
          <a:p>
            <a:endParaRPr lang="en-US" u="sng" dirty="0" smtClean="0">
              <a:latin typeface="Minion Pro" pitchFamily="18" charset="0"/>
              <a:cs typeface="Times New Roman" pitchFamily="18" charset="0"/>
            </a:endParaRPr>
          </a:p>
          <a:p>
            <a:endParaRPr lang="en-US" u="sng" dirty="0">
              <a:latin typeface="Minion Pro" pitchFamily="18" charset="0"/>
              <a:cs typeface="Times New Roman" pitchFamily="18" charset="0"/>
            </a:endParaRPr>
          </a:p>
          <a:p>
            <a:endParaRPr lang="en-US" u="sng" dirty="0" smtClean="0">
              <a:latin typeface="Minion Pro" pitchFamily="18" charset="0"/>
              <a:cs typeface="Times New Roman" pitchFamily="18" charset="0"/>
            </a:endParaRPr>
          </a:p>
          <a:p>
            <a:endParaRPr lang="en-US" u="sng" dirty="0">
              <a:latin typeface="Minion Pro" pitchFamily="18" charset="0"/>
              <a:cs typeface="Times New Roman" pitchFamily="18" charset="0"/>
            </a:endParaRPr>
          </a:p>
          <a:p>
            <a:endParaRPr lang="en-US" u="sng" dirty="0" smtClean="0">
              <a:latin typeface="Minion Pro" pitchFamily="18" charset="0"/>
              <a:cs typeface="Times New Roman" pitchFamily="18" charset="0"/>
            </a:endParaRPr>
          </a:p>
          <a:p>
            <a:endParaRPr lang="en-US" u="sng" dirty="0">
              <a:latin typeface="Minion Pro" pitchFamily="18" charset="0"/>
              <a:cs typeface="Times New Roman" pitchFamily="18" charset="0"/>
            </a:endParaRPr>
          </a:p>
          <a:p>
            <a:endParaRPr lang="en-US" u="sng" dirty="0" smtClean="0">
              <a:latin typeface="Minion Pro" pitchFamily="18" charset="0"/>
              <a:cs typeface="Times New Roman" pitchFamily="18" charset="0"/>
            </a:endParaRPr>
          </a:p>
          <a:p>
            <a:endParaRPr lang="en-US" u="sng" dirty="0">
              <a:latin typeface="Minion Pro" pitchFamily="18" charset="0"/>
              <a:cs typeface="Times New Roman" pitchFamily="18" charset="0"/>
            </a:endParaRPr>
          </a:p>
          <a:p>
            <a:endParaRPr lang="en-US" u="sng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1.27-cm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thick anodized aluminum waterjet frame</a:t>
            </a:r>
            <a:endParaRPr lang="en-US" dirty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6" name="Picture 5" descr="Spool assembly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46426" y="666496"/>
            <a:ext cx="646717" cy="1547364"/>
          </a:xfrm>
          <a:prstGeom prst="rect">
            <a:avLst/>
          </a:prstGeom>
        </p:spPr>
      </p:pic>
      <p:pic>
        <p:nvPicPr>
          <p:cNvPr id="8" name="Picture 7" descr="Frame Assembly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679" r="11187"/>
          <a:stretch/>
        </p:blipFill>
        <p:spPr>
          <a:xfrm>
            <a:off x="5455826" y="1070860"/>
            <a:ext cx="3282696" cy="3253490"/>
          </a:xfrm>
          <a:prstGeom prst="rect">
            <a:avLst/>
          </a:prstGeom>
        </p:spPr>
      </p:pic>
      <p:pic>
        <p:nvPicPr>
          <p:cNvPr id="2" name="Picture 1" descr="One frame half immediately after machining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047750"/>
            <a:ext cx="1771651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57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E:\Users\Seth\Dropbox\2012 ROV\IEEE ROV 2012\Technical Report\Pictures\camera prototyp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352" y="3486150"/>
            <a:ext cx="2011680" cy="9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ameraView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2"/>
          <a:stretch/>
        </p:blipFill>
        <p:spPr>
          <a:xfrm>
            <a:off x="4592308" y="666750"/>
            <a:ext cx="4551692" cy="3628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0700" y="501772"/>
            <a:ext cx="33909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Cameras</a:t>
            </a:r>
            <a:endParaRPr lang="en-US" b="1" u="sng" dirty="0">
              <a:latin typeface="Minion Pro" pitchFamily="18" charset="0"/>
              <a:cs typeface="Times New Roman" pitchFamily="18" charset="0"/>
            </a:endParaRPr>
          </a:p>
          <a:p>
            <a:endParaRPr lang="en-US" u="sng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Minion Pro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 Super Circuits Wide Angle Board Cameras in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custom </a:t>
            </a:r>
            <a:r>
              <a:rPr lang="en-US" dirty="0" err="1" smtClean="0">
                <a:latin typeface="Minion Pro" pitchFamily="18" charset="0"/>
                <a:cs typeface="Times New Roman" pitchFamily="18" charset="0"/>
              </a:rPr>
              <a:t>Taulman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 618 enclosures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1 identical camera in electronics box facing down to assist leveling the SIA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58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0700" y="501772"/>
            <a:ext cx="3162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Minion Pro" pitchFamily="18" charset="0"/>
                <a:cs typeface="Times New Roman" pitchFamily="18" charset="0"/>
              </a:rPr>
              <a:t>Design Overview</a:t>
            </a:r>
          </a:p>
          <a:p>
            <a:endParaRPr lang="en-US" u="sng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Built Around the Mission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410200" y="666496"/>
            <a:ext cx="3328322" cy="3657854"/>
            <a:chOff x="3307174" y="414786"/>
            <a:chExt cx="3328322" cy="3657854"/>
          </a:xfrm>
        </p:grpSpPr>
        <p:pic>
          <p:nvPicPr>
            <p:cNvPr id="8" name="Picture 7" descr="Spool assembly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3400" y="414786"/>
              <a:ext cx="646717" cy="1547364"/>
            </a:xfrm>
            <a:prstGeom prst="rect">
              <a:avLst/>
            </a:prstGeom>
          </p:spPr>
        </p:pic>
        <p:pic>
          <p:nvPicPr>
            <p:cNvPr id="9" name="Picture 8" descr="Frame Assembly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679" r="11187"/>
            <a:stretch/>
          </p:blipFill>
          <p:spPr>
            <a:xfrm>
              <a:off x="3352800" y="819150"/>
              <a:ext cx="3282696" cy="3253490"/>
            </a:xfrm>
            <a:prstGeom prst="rect">
              <a:avLst/>
            </a:prstGeom>
          </p:spPr>
        </p:pic>
        <p:pic>
          <p:nvPicPr>
            <p:cNvPr id="10" name="Picture 9" descr="CameraAssm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666014" y="2315936"/>
              <a:ext cx="372198" cy="274226"/>
            </a:xfrm>
            <a:prstGeom prst="rect">
              <a:avLst/>
            </a:prstGeom>
          </p:spPr>
        </p:pic>
        <p:pic>
          <p:nvPicPr>
            <p:cNvPr id="11" name="Picture 10" descr="CameraAssm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3258188" y="2315936"/>
              <a:ext cx="372198" cy="274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1935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61412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</a:p>
          <a:p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Most buoyancy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provided by electronics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box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Hydrostatic proof foam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for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slight positive buoyancy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Fine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tuning accomplished with ballast in each corner</a:t>
            </a:r>
          </a:p>
          <a:p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Tether </a:t>
            </a:r>
            <a:r>
              <a:rPr lang="en-US" dirty="0">
                <a:latin typeface="Minion Pro" pitchFamily="18" charset="0"/>
                <a:cs typeface="Times New Roman" pitchFamily="18" charset="0"/>
              </a:rPr>
              <a:t>buoyancy is a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Minion Pro" pitchFamily="18" charset="0"/>
                <a:cs typeface="Times New Roman" pitchFamily="18" charset="0"/>
              </a:rPr>
              <a:t>strip of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foam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695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61412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Contains:</a:t>
            </a:r>
          </a:p>
          <a:p>
            <a:r>
              <a:rPr lang="en-US" dirty="0" smtClean="0">
                <a:latin typeface="Minion Pro" pitchFamily="18" charset="0"/>
                <a:cs typeface="Times New Roman" pitchFamily="18" charset="0"/>
              </a:rPr>
              <a:t>    	</a:t>
            </a:r>
            <a:r>
              <a:rPr lang="en-US" dirty="0">
                <a:latin typeface="Minion Pro" pitchFamily="18" charset="0"/>
                <a:cs typeface="Times New Roman" pitchFamily="18" charset="0"/>
              </a:rPr>
              <a:t>Foam Buoyancy Strip</a:t>
            </a:r>
          </a:p>
          <a:p>
            <a:r>
              <a:rPr lang="en-US" dirty="0" smtClean="0">
                <a:latin typeface="Minion Pro" pitchFamily="18" charset="0"/>
                <a:cs typeface="Times New Roman" pitchFamily="18" charset="0"/>
              </a:rPr>
              <a:t>	Twisted Pair 10 AWG Power and Ground</a:t>
            </a:r>
          </a:p>
          <a:p>
            <a:r>
              <a:rPr lang="en-US" dirty="0">
                <a:latin typeface="Minion Pro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Pressure and Exhaust Pneumatic Lines</a:t>
            </a:r>
          </a:p>
          <a:p>
            <a:r>
              <a:rPr lang="en-US" dirty="0" smtClean="0">
                <a:latin typeface="Minion Pro" pitchFamily="18" charset="0"/>
                <a:cs typeface="Times New Roman" pitchFamily="18" charset="0"/>
              </a:rPr>
              <a:t>   	Ethernet Cable</a:t>
            </a:r>
          </a:p>
          <a:p>
            <a:r>
              <a:rPr lang="en-US" dirty="0">
                <a:latin typeface="Minion Pro" pitchFamily="18" charset="0"/>
                <a:cs typeface="Times New Roman" pitchFamily="18" charset="0"/>
              </a:rPr>
              <a:t>	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   2 TP used for communication</a:t>
            </a:r>
          </a:p>
          <a:p>
            <a:r>
              <a:rPr lang="en-US" dirty="0">
                <a:latin typeface="Minion Pro" pitchFamily="18" charset="0"/>
                <a:cs typeface="Times New Roman" pitchFamily="18" charset="0"/>
              </a:rPr>
              <a:t>	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   2 TP used for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video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r>
              <a:rPr lang="en-US" dirty="0">
                <a:latin typeface="Minion Pro" pitchFamily="18" charset="0"/>
                <a:cs typeface="Times New Roman" pitchFamily="18" charset="0"/>
              </a:rPr>
              <a:t>	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Stress Relief Line</a:t>
            </a:r>
          </a:p>
          <a:p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Minion Pro" pitchFamily="18" charset="0"/>
                <a:cs typeface="Times New Roman" pitchFamily="18" charset="0"/>
              </a:rPr>
              <a:t>E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ncased in protective wrapping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2" name="Picture 1" descr="Diagram illustrating the innards of Model N's tether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71750"/>
            <a:ext cx="3003177" cy="211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0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4191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Air compressor on the surface with regulator and quick drain valve 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Accumulators on vehicle for faster response times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Managed on vehicle by solenoid bank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Exhausted back to surface for higher pressure differential</a:t>
            </a:r>
          </a:p>
        </p:txBody>
      </p:sp>
      <p:pic>
        <p:nvPicPr>
          <p:cNvPr id="15362" name="Picture 2" descr="http://www.propickupmag.com/files/2011/06/GMC-Syclone-4620A-Air-Compressor-400x39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442495"/>
            <a:ext cx="2090616" cy="203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0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614126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Transmissometer</a:t>
            </a:r>
          </a:p>
          <a:p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Housed in PVC frame using camer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a boxes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Has own tether for 12 V power and Ethernet cable</a:t>
            </a: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Entirely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custom electronics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system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Transmissometer TX Board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Transmissometer RX Board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Transmissometer Surface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Board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0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61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5504" y="3409950"/>
            <a:ext cx="2438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Minion Pro" pitchFamily="18" charset="0"/>
                <a:cs typeface="Times New Roman" pitchFamily="18" charset="0"/>
              </a:rPr>
              <a:t>Transmissometer TX Board</a:t>
            </a:r>
            <a:endParaRPr lang="en-US" dirty="0" smtClean="0">
              <a:solidFill>
                <a:prstClr val="black"/>
              </a:solidFill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2" name="Picture 1" descr="Transmissometer TX Boa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48" y="1428750"/>
            <a:ext cx="3363311" cy="1828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53000" y="1581150"/>
            <a:ext cx="34742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Controls 3 infrared LEDs spaced 1 cm apart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Controlled from surface at positive and negative ends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376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4303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Transmissometer</a:t>
            </a:r>
          </a:p>
          <a:p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Phototransistor receives attenuated light from transmissometer TX board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Voltage follower used to prevent signal degradation on return to transmissometer surface </a:t>
            </a:r>
            <a:r>
              <a:rPr lang="en-US" dirty="0">
                <a:latin typeface="Minion Pro" pitchFamily="18" charset="0"/>
                <a:cs typeface="Times New Roman" pitchFamily="18" charset="0"/>
              </a:rPr>
              <a:t>b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oard</a:t>
            </a:r>
            <a:endParaRPr lang="en-US" dirty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7" name="Picture 6" descr="Transmissometer_RX_Boa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1809750"/>
            <a:ext cx="3352800" cy="18230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67400" y="371475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Minion Pro" pitchFamily="18" charset="0"/>
                <a:cs typeface="Times New Roman" pitchFamily="18" charset="0"/>
              </a:rPr>
              <a:t>Transmissometer RX Board</a:t>
            </a:r>
            <a:endParaRPr lang="en-US" dirty="0" smtClean="0">
              <a:solidFill>
                <a:prstClr val="black"/>
              </a:solidFill>
              <a:latin typeface="Minion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81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0700" y="501772"/>
            <a:ext cx="43815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Mission Theme</a:t>
            </a:r>
          </a:p>
          <a:p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Increasing interdependence between humanity and the sea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Desire to monitor the ocean continuously for our safety and quality of life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Need ROVs to deploy and maintenance an ocean observing system (OOS)</a:t>
            </a:r>
          </a:p>
        </p:txBody>
      </p:sp>
      <p:pic>
        <p:nvPicPr>
          <p:cNvPr id="2" name="Picture 1" descr="Diagram of a regional-scale node from the OOI project (courtesy of nature.com)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581150"/>
            <a:ext cx="2997200" cy="299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570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61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2" name="Picture 1" descr="Transmissometer Sur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81150"/>
            <a:ext cx="3888828" cy="2114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11114" y="371475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Minion Pro" pitchFamily="18" charset="0"/>
                <a:cs typeface="Times New Roman" pitchFamily="18" charset="0"/>
              </a:rPr>
              <a:t>Transmissometer Surface Board</a:t>
            </a:r>
            <a:endParaRPr lang="en-US" dirty="0" smtClean="0">
              <a:solidFill>
                <a:prstClr val="black"/>
              </a:solidFill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0" y="590550"/>
            <a:ext cx="3733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Compares signal from RX board to signal in-phase and at same frequency toggling LEDs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Lock-in amplifier generates a DC signal associated with that frequency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atin typeface="Minion Pro" pitchFamily="18" charset="0"/>
                <a:cs typeface="Times New Roman" pitchFamily="18" charset="0"/>
              </a:rPr>
              <a:t>Vernier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 Voltage probe allows interpretation of DC value as ocean turbidity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Software tracks changes against time</a:t>
            </a:r>
          </a:p>
        </p:txBody>
      </p:sp>
    </p:spTree>
    <p:extLst>
      <p:ext uri="{BB962C8B-B14F-4D97-AF65-F5344CB8AC3E}">
        <p14:creationId xmlns:p14="http://schemas.microsoft.com/office/powerpoint/2010/main" val="351005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61412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Electronics</a:t>
            </a:r>
          </a:p>
          <a:p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Entirely custom electronics system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Main Microcontroller Board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Microcontroller Adaptor Board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Applicatio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n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Board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Power Board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742950" lvl="1" indent="-285750">
              <a:buFont typeface="Wingdings" pitchFamily="2" charset="2"/>
              <a:buChar char="§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Interface Adapter Board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2" name="Picture 1" descr="First Design Meeting Board List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962150"/>
            <a:ext cx="3352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892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61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Minion Pro" pitchFamily="18" charset="0"/>
                <a:cs typeface="Times New Roman" pitchFamily="18" charset="0"/>
              </a:rPr>
              <a:t>Electronics</a:t>
            </a:r>
            <a:endParaRPr lang="en-US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4392" y="3755397"/>
            <a:ext cx="2236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Minion Pro" pitchFamily="18" charset="0"/>
                <a:cs typeface="Times New Roman" pitchFamily="18" charset="0"/>
              </a:rPr>
              <a:t>Main Microcontroller </a:t>
            </a:r>
            <a:r>
              <a:rPr lang="en-US" dirty="0" smtClean="0">
                <a:solidFill>
                  <a:prstClr val="black"/>
                </a:solidFill>
                <a:latin typeface="Minion Pro" pitchFamily="18" charset="0"/>
                <a:cs typeface="Times New Roman" pitchFamily="18" charset="0"/>
              </a:rPr>
              <a:t>Board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00" y="1657350"/>
            <a:ext cx="373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Minion Pro" pitchFamily="18" charset="0"/>
                <a:cs typeface="Times New Roman" pitchFamily="18" charset="0"/>
              </a:rPr>
              <a:t>Based on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ARM Microprocessor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RS-485 </a:t>
            </a:r>
            <a:r>
              <a:rPr lang="en-US" dirty="0">
                <a:latin typeface="Minion Pro" pitchFamily="18" charset="0"/>
                <a:cs typeface="Times New Roman" pitchFamily="18" charset="0"/>
              </a:rPr>
              <a:t>serial protocol, for long distance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communication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Manages thrusters, sensors, pneumatics, and inputs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2" name="Picture 1" descr="The Main Board Resting on the Microcontroller Adaptor Board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5" r="13453" b="17526"/>
          <a:stretch/>
        </p:blipFill>
        <p:spPr>
          <a:xfrm>
            <a:off x="1728684" y="1581150"/>
            <a:ext cx="3347688" cy="215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99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crocontroller Adapt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276350"/>
            <a:ext cx="3888827" cy="2114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2224" y="502920"/>
            <a:ext cx="36941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Electronics</a:t>
            </a:r>
          </a:p>
          <a:p>
            <a:endParaRPr lang="en-US" b="1" u="sng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Shield for main board and connection to application board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Input and output routed to GPIO pins on main board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RS-485 communication block and video switches here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Four water alert sensors to most suspect leak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45003" y="3616898"/>
            <a:ext cx="2762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nion Pro" pitchFamily="18" charset="0"/>
                <a:cs typeface="Times New Roman" pitchFamily="18" charset="0"/>
              </a:rPr>
              <a:t>Microcontroller Adaptor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Board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490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61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18425" y="3621463"/>
            <a:ext cx="24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nion Pro" pitchFamily="18" charset="0"/>
                <a:cs typeface="Times New Roman" pitchFamily="18" charset="0"/>
              </a:rPr>
              <a:t>Application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Board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181600" y="819150"/>
            <a:ext cx="3864854" cy="3471720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Minion Pro" pitchFamily="18" charset="0"/>
                <a:cs typeface="Times New Roman" pitchFamily="18" charset="0"/>
              </a:rPr>
              <a:t>Start of new yearly redesign plan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sz="1800" dirty="0" smtClean="0">
              <a:solidFill>
                <a:schemeClr val="tx1"/>
              </a:solidFill>
              <a:latin typeface="Minion Pro" pitchFamily="18" charset="0"/>
              <a:cs typeface="Times New Roman" pitchFamily="18" charset="0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Minion Pro" pitchFamily="18" charset="0"/>
                <a:cs typeface="Times New Roman" pitchFamily="18" charset="0"/>
              </a:rPr>
              <a:t>Separate high and low-side turning motor connections requires just 5 half-bridges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inion Pro" pitchFamily="18" charset="0"/>
              <a:cs typeface="Times New Roman" pitchFamily="18" charset="0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Minion Pro" pitchFamily="18" charset="0"/>
                <a:cs typeface="Times New Roman" pitchFamily="18" charset="0"/>
              </a:rPr>
              <a:t>Each turning motor controlled individually using PWM and direction</a:t>
            </a:r>
          </a:p>
          <a:p>
            <a:pPr marL="285750" indent="-285750" algn="l">
              <a:buFont typeface="Arial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inion Pro" pitchFamily="18" charset="0"/>
              <a:cs typeface="Times New Roman" pitchFamily="18" charset="0"/>
            </a:endParaRPr>
          </a:p>
          <a:p>
            <a:pPr marL="285750" indent="-285750" algn="l">
              <a:buFont typeface="Arial" pitchFamily="34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Minion Pro" pitchFamily="18" charset="0"/>
                <a:cs typeface="Times New Roman" pitchFamily="18" charset="0"/>
              </a:rPr>
              <a:t>Measuring tool encoder</a:t>
            </a:r>
            <a:endParaRPr lang="en-US" sz="1800" dirty="0">
              <a:solidFill>
                <a:schemeClr val="tx1"/>
              </a:solidFill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2" name="Picture 1" descr="Application_Boar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0" r="3903"/>
          <a:stretch/>
        </p:blipFill>
        <p:spPr>
          <a:xfrm>
            <a:off x="1844524" y="1276350"/>
            <a:ext cx="3348561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73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361797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Electronics</a:t>
            </a:r>
          </a:p>
          <a:p>
            <a:endParaRPr lang="en-US" b="1" u="sng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Minion Pro" pitchFamily="18" charset="0"/>
                <a:cs typeface="Times New Roman" pitchFamily="18" charset="0"/>
              </a:rPr>
              <a:t>Distributes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48 </a:t>
            </a:r>
            <a:r>
              <a:rPr lang="en-US" dirty="0" err="1" smtClean="0">
                <a:latin typeface="Minion Pro" pitchFamily="18" charset="0"/>
                <a:cs typeface="Times New Roman" pitchFamily="18" charset="0"/>
              </a:rPr>
              <a:t>Vdc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 from tether to motors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Linear regulators make 12 </a:t>
            </a:r>
            <a:r>
              <a:rPr lang="en-US" dirty="0" err="1" smtClean="0">
                <a:latin typeface="Minion Pro" pitchFamily="18" charset="0"/>
                <a:cs typeface="Times New Roman" pitchFamily="18" charset="0"/>
              </a:rPr>
              <a:t>Vdc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, 5 </a:t>
            </a:r>
            <a:r>
              <a:rPr lang="en-US" dirty="0" err="1" smtClean="0">
                <a:latin typeface="Minion Pro" pitchFamily="18" charset="0"/>
                <a:cs typeface="Times New Roman" pitchFamily="18" charset="0"/>
              </a:rPr>
              <a:t>Vdc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, and 3.3 </a:t>
            </a:r>
            <a:r>
              <a:rPr lang="en-US" dirty="0" err="1" smtClean="0">
                <a:latin typeface="Minion Pro" pitchFamily="18" charset="0"/>
                <a:cs typeface="Times New Roman" pitchFamily="18" charset="0"/>
              </a:rPr>
              <a:t>Vdc</a:t>
            </a: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Minion Pro" pitchFamily="18" charset="0"/>
                <a:cs typeface="Times New Roman" pitchFamily="18" charset="0"/>
              </a:rPr>
              <a:t>Each output plug is individually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fused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Minion Pro" pitchFamily="18" charset="0"/>
                <a:cs typeface="Times New Roman" pitchFamily="18" charset="0"/>
              </a:rPr>
              <a:t>Temperature, current, voltage, and blown fuse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sensing</a:t>
            </a:r>
            <a:endParaRPr lang="en-US" dirty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0578" y="3616898"/>
            <a:ext cx="24007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Minion Pro" pitchFamily="18" charset="0"/>
                <a:cs typeface="Times New Roman" pitchFamily="18" charset="0"/>
              </a:rPr>
              <a:t>Power</a:t>
            </a:r>
            <a:r>
              <a:rPr lang="en-US" dirty="0">
                <a:latin typeface="Minion Pro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Board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2" name="Picture 1" descr="Power Boar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915" y="1371601"/>
            <a:ext cx="3746084" cy="20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94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61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Minion Pro" pitchFamily="18" charset="0"/>
                <a:cs typeface="Times New Roman" pitchFamily="18" charset="0"/>
              </a:rPr>
              <a:t>Electronics</a:t>
            </a:r>
            <a:endParaRPr lang="en-US" dirty="0" smtClean="0">
              <a:solidFill>
                <a:prstClr val="black"/>
              </a:solidFill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54090" y="3150273"/>
            <a:ext cx="2040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prstClr val="black"/>
                </a:solidFill>
                <a:latin typeface="Minion Pro" pitchFamily="18" charset="0"/>
                <a:cs typeface="Times New Roman" pitchFamily="18" charset="0"/>
              </a:rPr>
              <a:t>Interface </a:t>
            </a:r>
            <a:r>
              <a:rPr lang="en-US" dirty="0" smtClean="0">
                <a:solidFill>
                  <a:prstClr val="black"/>
                </a:solidFill>
                <a:latin typeface="Minion Pro" pitchFamily="18" charset="0"/>
                <a:cs typeface="Times New Roman" pitchFamily="18" charset="0"/>
              </a:rPr>
              <a:t>Adapter Board</a:t>
            </a:r>
            <a:endParaRPr lang="en-US" dirty="0" smtClean="0">
              <a:solidFill>
                <a:prstClr val="black"/>
              </a:solidFill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9219" name="Picture 3" descr="C:\Users\Seth\Dropbox\2011 Purdue ROV\Technical Reports\Poster Photos\Interface Adapter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905000" y="1084481"/>
            <a:ext cx="3138414" cy="206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5334000" y="985886"/>
            <a:ext cx="3505200" cy="2746906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1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inion Pro" pitchFamily="18" charset="0"/>
                <a:cs typeface="Times New Roman" pitchFamily="18" charset="0"/>
              </a:rPr>
              <a:t>Simplifies RS-485 serial to USB conversion, acts as a virtual communications </a:t>
            </a:r>
            <a:r>
              <a:rPr lang="en-US" sz="1800" dirty="0" smtClean="0">
                <a:solidFill>
                  <a:schemeClr val="tx1"/>
                </a:solidFill>
                <a:latin typeface="Minion Pro" pitchFamily="18" charset="0"/>
                <a:cs typeface="Times New Roman" pitchFamily="18" charset="0"/>
              </a:rPr>
              <a:t>port</a:t>
            </a:r>
          </a:p>
          <a:p>
            <a:pPr marL="285750" indent="-285750" algn="l">
              <a:lnSpc>
                <a:spcPct val="110000"/>
              </a:lnSpc>
              <a:buFont typeface="Arial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inion Pro" pitchFamily="18" charset="0"/>
              <a:cs typeface="Times New Roman" pitchFamily="18" charset="0"/>
            </a:endParaRPr>
          </a:p>
          <a:p>
            <a:pPr marL="285750" indent="-285750" algn="l">
              <a:lnSpc>
                <a:spcPct val="11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inion Pro" pitchFamily="18" charset="0"/>
                <a:cs typeface="Times New Roman" pitchFamily="18" charset="0"/>
              </a:rPr>
              <a:t>Status indicators representing power, transmit, and </a:t>
            </a:r>
            <a:r>
              <a:rPr lang="en-US" sz="1800" dirty="0" smtClean="0">
                <a:solidFill>
                  <a:schemeClr val="tx1"/>
                </a:solidFill>
                <a:latin typeface="Minion Pro" pitchFamily="18" charset="0"/>
                <a:cs typeface="Times New Roman" pitchFamily="18" charset="0"/>
              </a:rPr>
              <a:t>receive</a:t>
            </a:r>
          </a:p>
          <a:p>
            <a:pPr marL="285750" indent="-285750" algn="l">
              <a:lnSpc>
                <a:spcPct val="110000"/>
              </a:lnSpc>
              <a:buFont typeface="Arial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Minion Pro" pitchFamily="18" charset="0"/>
              <a:cs typeface="Times New Roman" pitchFamily="18" charset="0"/>
            </a:endParaRPr>
          </a:p>
          <a:p>
            <a:pPr marL="285750" indent="-285750" algn="l">
              <a:lnSpc>
                <a:spcPct val="110000"/>
              </a:lnSpc>
              <a:buFont typeface="Arial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Minion Pro" pitchFamily="18" charset="0"/>
                <a:cs typeface="Times New Roman" pitchFamily="18" charset="0"/>
              </a:rPr>
              <a:t>Easy access to video </a:t>
            </a:r>
            <a:r>
              <a:rPr lang="en-US" sz="1800" dirty="0" smtClean="0">
                <a:solidFill>
                  <a:schemeClr val="tx1"/>
                </a:solidFill>
                <a:latin typeface="Minion Pro" pitchFamily="18" charset="0"/>
                <a:cs typeface="Times New Roman" pitchFamily="18" charset="0"/>
              </a:rPr>
              <a:t>feeds</a:t>
            </a:r>
            <a:endParaRPr lang="en-US" sz="1800" dirty="0">
              <a:solidFill>
                <a:schemeClr val="tx1"/>
              </a:solidFill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14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6141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Onboard Hardware Programmed in Embedded C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Minion Pro" pitchFamily="18" charset="0"/>
                <a:cs typeface="Times New Roman" pitchFamily="18" charset="0"/>
              </a:rPr>
              <a:t>Base station software written in C++/CLI using Windows Forms to implement the GUI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0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92224" y="502920"/>
            <a:ext cx="61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Software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3" name="Picture 2" descr="rovgu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977" y="819150"/>
            <a:ext cx="6369423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07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61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Software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2" name="Picture 1" descr="Xbox 360 controller mappin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996" y="819150"/>
            <a:ext cx="4508004" cy="34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02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2" name="Picture 1" descr="Frame Assembly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" t="35996" r="21369" b="9778"/>
          <a:stretch/>
        </p:blipFill>
        <p:spPr>
          <a:xfrm>
            <a:off x="3804793" y="1352550"/>
            <a:ext cx="3129407" cy="278909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6" name="Picture 5" descr="ROV Model 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57150"/>
            <a:ext cx="5715000" cy="109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94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231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6275775" y="3867150"/>
            <a:ext cx="2106225" cy="432004"/>
          </a:xfrm>
          <a:prstGeom prst="rect">
            <a:avLst/>
          </a:prstGeom>
        </p:spPr>
        <p:txBody>
          <a:bodyPr wrap="non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latin typeface="Minion Pro" pitchFamily="18" charset="0"/>
              </a:rPr>
              <a:t>Cost</a:t>
            </a:r>
            <a:r>
              <a:rPr lang="en-US" sz="1050" baseline="0" dirty="0">
                <a:latin typeface="Minion Pro" pitchFamily="18" charset="0"/>
              </a:rPr>
              <a:t> Distribution of Expenses </a:t>
            </a:r>
          </a:p>
          <a:p>
            <a:pPr algn="ctr"/>
            <a:r>
              <a:rPr lang="en-US" sz="1050" baseline="0" dirty="0" smtClean="0">
                <a:latin typeface="Minion Pro" pitchFamily="18" charset="0"/>
              </a:rPr>
              <a:t>Unrelated </a:t>
            </a:r>
            <a:r>
              <a:rPr lang="en-US" sz="1050" baseline="0" dirty="0">
                <a:latin typeface="Minion Pro" pitchFamily="18" charset="0"/>
              </a:rPr>
              <a:t>to Travel or Software</a:t>
            </a:r>
            <a:endParaRPr lang="en-US" sz="1050" dirty="0">
              <a:latin typeface="Minion Pro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23673188"/>
              </p:ext>
            </p:extLst>
          </p:nvPr>
        </p:nvGraphicFramePr>
        <p:xfrm>
          <a:off x="5562600" y="438150"/>
          <a:ext cx="3581400" cy="3714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600695"/>
              </p:ext>
            </p:extLst>
          </p:nvPr>
        </p:nvGraphicFramePr>
        <p:xfrm>
          <a:off x="1981200" y="1123950"/>
          <a:ext cx="3352800" cy="248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r:id="rId5" imgW="2590800" imgH="2032000" progId="Excel.Sheet.12">
                  <p:embed/>
                </p:oleObj>
              </mc:Choice>
              <mc:Fallback>
                <p:oleObj name="Worksheet" r:id="rId5" imgW="2590800" imgH="20320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200" y="1123950"/>
                        <a:ext cx="3352800" cy="248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700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4267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Electrical system has many fuses and safety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mechanisms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All work done with power tools included safety glasses and surge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protectors</a:t>
            </a: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ROV always uses GFI outlet near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pools</a:t>
            </a: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Pneumatics has quick release valve and pressure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regulator</a:t>
            </a: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No injuries during construction or operation of vehicle</a:t>
            </a:r>
          </a:p>
        </p:txBody>
      </p:sp>
      <p:pic>
        <p:nvPicPr>
          <p:cNvPr id="1026" name="Picture 2" descr="C:\Users\Seth\Dropbox\Public\Workshop\IMG_759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2200" y="2755113"/>
            <a:ext cx="2743200" cy="1655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th\Dropbox\Public\Workshop\IMG_7601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72200" y="361949"/>
            <a:ext cx="2743200" cy="192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ttp://www.homedepot.com/catalog/productImages/300/cd/cd5cb26f-76c9-4ffe-b1a8-db28c8b6a9d8_30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52800" y="94071"/>
            <a:ext cx="1695061" cy="82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00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2" name="Picture 1" descr="gantt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" t="10952" r="6468" b="36691"/>
          <a:stretch/>
        </p:blipFill>
        <p:spPr>
          <a:xfrm>
            <a:off x="1573392" y="819151"/>
            <a:ext cx="7570608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77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2224" y="502920"/>
            <a:ext cx="4267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Outreach</a:t>
            </a:r>
          </a:p>
          <a:p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Working with nearby Ranger class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teams at Regional Competition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Helping to spread STEM to youth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2" name="Picture 1" descr="ROV PotaTOS and materials at PSEF NEXT Day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550"/>
            <a:ext cx="2514600" cy="1885950"/>
          </a:xfrm>
          <a:prstGeom prst="rect">
            <a:avLst/>
          </a:prstGeom>
        </p:spPr>
      </p:pic>
      <p:pic>
        <p:nvPicPr>
          <p:cNvPr id="3" name="Picture 2" descr="Seth Discussing ROV Hybris and ROV PotaTOS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190750"/>
            <a:ext cx="1638300" cy="2457450"/>
          </a:xfrm>
          <a:prstGeom prst="rect">
            <a:avLst/>
          </a:prstGeom>
        </p:spPr>
      </p:pic>
      <p:pic>
        <p:nvPicPr>
          <p:cNvPr id="4" name="Picture 3" descr="Chandu Talking with Eli Whitney Ranger Team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343150"/>
            <a:ext cx="3127376" cy="208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11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35932" y="181069"/>
            <a:ext cx="614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10252" name="Picture 12" descr="C:\Users\Seth\Desktop\Tech Report Logos\Tech Report Logos\sheddlogo_colo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70" y="2146133"/>
            <a:ext cx="918921" cy="80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C:\Users\Seth\Desktop\Tech Report Logos\Tech Report Logos\seabotix_B&amp;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94745" y="3240168"/>
            <a:ext cx="1643855" cy="43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http://www.siemens-certifications.com/content/0/6/7/1917/2502_purdue-University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1448" y="3137544"/>
            <a:ext cx="1602140" cy="53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49548" y="3765887"/>
            <a:ext cx="28189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Minion Pro" pitchFamily="18" charset="0"/>
              </a:rPr>
              <a:t>All judges of the MATE Competition</a:t>
            </a:r>
          </a:p>
          <a:p>
            <a:pPr algn="ctr"/>
            <a:r>
              <a:rPr lang="en-US" sz="1200" dirty="0">
                <a:latin typeface="Minion Pro" pitchFamily="18" charset="0"/>
              </a:rPr>
              <a:t>Clement </a:t>
            </a:r>
            <a:r>
              <a:rPr lang="en-US" sz="1200" dirty="0" err="1" smtClean="0">
                <a:latin typeface="Minion Pro" pitchFamily="18" charset="0"/>
              </a:rPr>
              <a:t>Lan</a:t>
            </a:r>
            <a:r>
              <a:rPr lang="en-US" sz="1200" dirty="0">
                <a:latin typeface="Minion Pro" pitchFamily="18" charset="0"/>
              </a:rPr>
              <a:t> </a:t>
            </a:r>
            <a:r>
              <a:rPr lang="en-US" sz="1200" dirty="0" smtClean="0">
                <a:latin typeface="Minion Pro" pitchFamily="18" charset="0"/>
              </a:rPr>
              <a:t>and</a:t>
            </a:r>
            <a:r>
              <a:rPr lang="en-US" sz="1200" dirty="0" smtClean="0">
                <a:latin typeface="Minion Pro" pitchFamily="18" charset="0"/>
              </a:rPr>
              <a:t> </a:t>
            </a:r>
            <a:r>
              <a:rPr lang="en-US" sz="1200" dirty="0" smtClean="0">
                <a:latin typeface="Minion Pro" pitchFamily="18" charset="0"/>
              </a:rPr>
              <a:t>Clayton </a:t>
            </a:r>
            <a:r>
              <a:rPr lang="en-US" sz="1200" dirty="0">
                <a:latin typeface="Minion Pro" pitchFamily="18" charset="0"/>
              </a:rPr>
              <a:t>Kleppinger</a:t>
            </a:r>
          </a:p>
          <a:p>
            <a:pPr algn="ctr"/>
            <a:r>
              <a:rPr lang="en-US" sz="1200" dirty="0" smtClean="0">
                <a:latin typeface="Minion Pro" pitchFamily="18" charset="0"/>
              </a:rPr>
              <a:t>Rob Swanson</a:t>
            </a:r>
          </a:p>
          <a:p>
            <a:pPr algn="ctr"/>
            <a:r>
              <a:rPr lang="en-US" sz="1200" dirty="0" smtClean="0">
                <a:latin typeface="Minion Pro" pitchFamily="18" charset="0"/>
              </a:rPr>
              <a:t>Lawrence Goldstein</a:t>
            </a:r>
          </a:p>
          <a:p>
            <a:pPr algn="ctr"/>
            <a:r>
              <a:rPr lang="en-US" sz="1200" dirty="0" smtClean="0">
                <a:latin typeface="Minion Pro" pitchFamily="18" charset="0"/>
              </a:rPr>
              <a:t>Seth </a:t>
            </a:r>
            <a:r>
              <a:rPr lang="en-US" sz="1200" dirty="0" err="1" smtClean="0">
                <a:latin typeface="Minion Pro" pitchFamily="18" charset="0"/>
              </a:rPr>
              <a:t>Baklor</a:t>
            </a:r>
            <a:r>
              <a:rPr lang="en-US" sz="1200" dirty="0" smtClean="0">
                <a:latin typeface="Minion Pro" pitchFamily="18" charset="0"/>
              </a:rPr>
              <a:t> and Spencer Julian</a:t>
            </a:r>
            <a:endParaRPr lang="en-US" sz="1200" dirty="0" smtClean="0">
              <a:latin typeface="Minion Pro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82619" y="3765887"/>
            <a:ext cx="248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Minion Pro" pitchFamily="18" charset="0"/>
              </a:rPr>
              <a:t>Dr. Mark Johnson</a:t>
            </a:r>
          </a:p>
          <a:p>
            <a:pPr algn="ctr"/>
            <a:r>
              <a:rPr lang="en-US" sz="1200" dirty="0" smtClean="0">
                <a:latin typeface="Minion Pro" pitchFamily="18" charset="0"/>
              </a:rPr>
              <a:t>Eta Kappa Nu, Beta Chapter</a:t>
            </a:r>
            <a:endParaRPr lang="en-US" sz="1200" dirty="0" smtClean="0">
              <a:latin typeface="Minion Pro" pitchFamily="18" charset="0"/>
            </a:endParaRPr>
          </a:p>
          <a:p>
            <a:pPr algn="ctr"/>
            <a:r>
              <a:rPr lang="en-US" sz="1200" dirty="0" smtClean="0">
                <a:latin typeface="Minion Pro" pitchFamily="18" charset="0"/>
              </a:rPr>
              <a:t>Purdue </a:t>
            </a:r>
            <a:r>
              <a:rPr lang="en-US" sz="1200" dirty="0">
                <a:latin typeface="Minion Pro" pitchFamily="18" charset="0"/>
              </a:rPr>
              <a:t>School of </a:t>
            </a:r>
            <a:r>
              <a:rPr lang="en-US" sz="1200" dirty="0" smtClean="0">
                <a:latin typeface="Minion Pro" pitchFamily="18" charset="0"/>
              </a:rPr>
              <a:t>ECE</a:t>
            </a:r>
          </a:p>
          <a:p>
            <a:pPr algn="ctr"/>
            <a:r>
              <a:rPr lang="en-US" sz="1200" dirty="0" smtClean="0">
                <a:latin typeface="Minion Pro" pitchFamily="18" charset="0"/>
              </a:rPr>
              <a:t>The Hayashi and </a:t>
            </a:r>
            <a:r>
              <a:rPr lang="en-US" sz="1200" dirty="0" err="1" smtClean="0">
                <a:latin typeface="Minion Pro" pitchFamily="18" charset="0"/>
              </a:rPr>
              <a:t>Molo</a:t>
            </a:r>
            <a:r>
              <a:rPr lang="en-US" sz="1200" dirty="0" smtClean="0">
                <a:latin typeface="Minion Pro" pitchFamily="18" charset="0"/>
              </a:rPr>
              <a:t> Families</a:t>
            </a:r>
            <a:endParaRPr lang="en-US" sz="1200" dirty="0">
              <a:latin typeface="Minion Pro" pitchFamily="18" charset="0"/>
            </a:endParaRPr>
          </a:p>
          <a:p>
            <a:pPr algn="ctr"/>
            <a:r>
              <a:rPr lang="en-US" sz="1200" dirty="0" smtClean="0">
                <a:latin typeface="Minion Pro" pitchFamily="18" charset="0"/>
              </a:rPr>
              <a:t>Our </a:t>
            </a:r>
            <a:r>
              <a:rPr lang="en-US" sz="1200" dirty="0" smtClean="0">
                <a:latin typeface="Minion Pro" pitchFamily="18" charset="0"/>
              </a:rPr>
              <a:t>Friends and Family</a:t>
            </a:r>
          </a:p>
        </p:txBody>
      </p:sp>
      <p:pic>
        <p:nvPicPr>
          <p:cNvPr id="26" name="Picture 2" descr="C:\Users\Seth\Desktop\Tech Report Logos\Tech Report Logos\artsoft_color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46541" y="596637"/>
            <a:ext cx="685800" cy="68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C:\Users\Seth\Desktop\Tech Report Logos\Tech Report Logos\Mate_colo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965" y="438150"/>
            <a:ext cx="138863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:\Users\Seth\Desktop\Tech Report Logos\Tech Report Logos\insgc_color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17066" y="596637"/>
            <a:ext cx="685800" cy="68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C:\Users\Seth\Desktop\Tech Report Logos\Tech Report Logos\nasa_color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30" y="576230"/>
            <a:ext cx="731520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230391" y="3765887"/>
            <a:ext cx="24812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latin typeface="Minion Pro" pitchFamily="18" charset="0"/>
              </a:rPr>
              <a:t>Jason Gary and Danielle </a:t>
            </a:r>
            <a:r>
              <a:rPr lang="en-US" sz="1200" dirty="0" err="1" smtClean="0">
                <a:latin typeface="Minion Pro" pitchFamily="18" charset="0"/>
              </a:rPr>
              <a:t>Lan</a:t>
            </a:r>
            <a:endParaRPr lang="en-US" sz="1200" dirty="0" smtClean="0">
              <a:latin typeface="Minion Pro" pitchFamily="18" charset="0"/>
            </a:endParaRPr>
          </a:p>
          <a:p>
            <a:pPr algn="ctr"/>
            <a:r>
              <a:rPr lang="en-US" sz="1200" dirty="0" smtClean="0">
                <a:latin typeface="Minion Pro" pitchFamily="18" charset="0"/>
              </a:rPr>
              <a:t>Ross Howard</a:t>
            </a:r>
            <a:endParaRPr lang="en-US" sz="1200" dirty="0" smtClean="0">
              <a:latin typeface="Minion Pro" pitchFamily="18" charset="0"/>
            </a:endParaRPr>
          </a:p>
          <a:p>
            <a:pPr algn="ctr"/>
            <a:r>
              <a:rPr lang="en-US" sz="1200" dirty="0">
                <a:latin typeface="Minion Pro" pitchFamily="18" charset="0"/>
              </a:rPr>
              <a:t>Char </a:t>
            </a:r>
            <a:r>
              <a:rPr lang="en-US" sz="1200" dirty="0" smtClean="0">
                <a:latin typeface="Minion Pro" pitchFamily="18" charset="0"/>
              </a:rPr>
              <a:t>Swanson</a:t>
            </a:r>
          </a:p>
          <a:p>
            <a:pPr algn="ctr"/>
            <a:r>
              <a:rPr lang="en-US" sz="1200" dirty="0" smtClean="0">
                <a:latin typeface="Minion Pro" pitchFamily="18" charset="0"/>
              </a:rPr>
              <a:t>Purdue Research Machining Services</a:t>
            </a:r>
            <a:endParaRPr lang="en-US" sz="1200" dirty="0">
              <a:latin typeface="Minion Pro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934" y="2312944"/>
            <a:ext cx="1050607" cy="667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870" y="3244087"/>
            <a:ext cx="1524000" cy="427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288" y="576229"/>
            <a:ext cx="875112" cy="71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9" descr="C:\Users\Seth\Desktop\Tech Report Logos\Tech Report Logos\northrop_color.pn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7" t="44910" r="2467" b="36538"/>
          <a:stretch/>
        </p:blipFill>
        <p:spPr bwMode="auto">
          <a:xfrm>
            <a:off x="6003706" y="1667041"/>
            <a:ext cx="2257270" cy="44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C:\Users\Seth\Desktop\Tech Report Logos\Tech Report Logos\IEEE_color.png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8" r="21408" b="23549"/>
          <a:stretch/>
        </p:blipFill>
        <p:spPr bwMode="auto">
          <a:xfrm>
            <a:off x="2020591" y="2114550"/>
            <a:ext cx="558392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1" descr="C:\Users\Seth\Desktop\Tech Report Logos\Tech Report Logos\pesc_B&amp;W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1" t="36952" r="5008" b="21680"/>
          <a:stretch/>
        </p:blipFill>
        <p:spPr bwMode="auto">
          <a:xfrm>
            <a:off x="4468449" y="2380626"/>
            <a:ext cx="1057342" cy="49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b="1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3" name="Picture 2" descr="supercircuits_metallic_k_full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657350"/>
            <a:ext cx="2286000" cy="303610"/>
          </a:xfrm>
          <a:prstGeom prst="rect">
            <a:avLst/>
          </a:prstGeom>
        </p:spPr>
      </p:pic>
      <p:pic>
        <p:nvPicPr>
          <p:cNvPr id="4" name="Picture 3" descr="soga.ai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8" t="27396" r="23721" b="33804"/>
          <a:stretch/>
        </p:blipFill>
        <p:spPr>
          <a:xfrm>
            <a:off x="5995609" y="2190750"/>
            <a:ext cx="1243391" cy="7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04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6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8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4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0"/>
                            </p:stCondLst>
                            <p:childTnLst>
                              <p:par>
                                <p:cTn id="40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6000"/>
                            </p:stCondLst>
                            <p:childTnLst>
                              <p:par>
                                <p:cTn id="47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4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2000"/>
                            </p:stCondLst>
                            <p:childTnLst>
                              <p:par>
                                <p:cTn id="54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8000"/>
                            </p:stCondLst>
                            <p:childTnLst>
                              <p:par>
                                <p:cTn id="61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6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4000"/>
                            </p:stCondLst>
                            <p:childTnLst>
                              <p:par>
                                <p:cTn id="68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60000"/>
                            </p:stCondLst>
                            <p:childTnLst>
                              <p:par>
                                <p:cTn id="75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6000"/>
                            </p:stCondLst>
                            <p:childTnLst>
                              <p:par>
                                <p:cTn id="82" presetID="32" presetClass="emph" presetSubtype="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0700" y="501772"/>
            <a:ext cx="3162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Minion Pro" pitchFamily="18" charset="0"/>
                <a:cs typeface="Times New Roman" pitchFamily="18" charset="0"/>
              </a:rPr>
              <a:t>Design Overview</a:t>
            </a:r>
          </a:p>
          <a:p>
            <a:endParaRPr lang="en-US" u="sng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Built Around the Mission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Only began design once mission was released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410200" y="666496"/>
            <a:ext cx="3328322" cy="3657854"/>
            <a:chOff x="3307174" y="414786"/>
            <a:chExt cx="3328322" cy="3657854"/>
          </a:xfrm>
        </p:grpSpPr>
        <p:pic>
          <p:nvPicPr>
            <p:cNvPr id="4" name="Picture 3" descr="Spool assembly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43400" y="414786"/>
              <a:ext cx="646717" cy="1547364"/>
            </a:xfrm>
            <a:prstGeom prst="rect">
              <a:avLst/>
            </a:prstGeom>
          </p:spPr>
        </p:pic>
        <p:pic>
          <p:nvPicPr>
            <p:cNvPr id="3" name="Picture 2" descr="Frame Assembly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679" r="11187"/>
            <a:stretch/>
          </p:blipFill>
          <p:spPr>
            <a:xfrm>
              <a:off x="3352800" y="819150"/>
              <a:ext cx="3282696" cy="3253490"/>
            </a:xfrm>
            <a:prstGeom prst="rect">
              <a:avLst/>
            </a:prstGeom>
          </p:spPr>
        </p:pic>
        <p:pic>
          <p:nvPicPr>
            <p:cNvPr id="7" name="Picture 6" descr="CameraAssm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5666014" y="2315936"/>
              <a:ext cx="372198" cy="274226"/>
            </a:xfrm>
            <a:prstGeom prst="rect">
              <a:avLst/>
            </a:prstGeom>
          </p:spPr>
        </p:pic>
        <p:pic>
          <p:nvPicPr>
            <p:cNvPr id="9" name="Picture 8" descr="CameraAssm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3258188" y="2315936"/>
              <a:ext cx="372198" cy="2742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256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0700" y="501772"/>
            <a:ext cx="3162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Minion Pro" pitchFamily="18" charset="0"/>
                <a:cs typeface="Times New Roman" pitchFamily="18" charset="0"/>
              </a:rPr>
              <a:t>Fixed for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simplicity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atin typeface="Minion Pro" pitchFamily="18" charset="0"/>
                <a:cs typeface="Times New Roman" pitchFamily="18" charset="0"/>
              </a:rPr>
              <a:t>Sorbothane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 polyurethane used for the tips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Geared for symmetrical operation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769256" y="646026"/>
            <a:ext cx="609600" cy="858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E:\Users\Seth\Dropbox\2012 ROV\IEEE ROV 2012\Technical Report\Pictures\manipulator and front 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/>
          <a:stretch/>
        </p:blipFill>
        <p:spPr bwMode="auto">
          <a:xfrm>
            <a:off x="3200400" y="3121385"/>
            <a:ext cx="2057400" cy="140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pic>
        <p:nvPicPr>
          <p:cNvPr id="11" name="Picture 10" descr="Manipulator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74" t="38766" r="11289" b="39544"/>
          <a:stretch/>
        </p:blipFill>
        <p:spPr>
          <a:xfrm>
            <a:off x="7391400" y="2343150"/>
            <a:ext cx="1371600" cy="69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58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0700" y="501772"/>
            <a:ext cx="3695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Measuring Tool</a:t>
            </a:r>
          </a:p>
          <a:p>
            <a:endParaRPr lang="en-US" u="sng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Spring-loaded to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make sure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tab does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not catch on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environment besides pipe of BIA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Gray code encoder reads unwound length down to 2 cm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6446426" y="666496"/>
            <a:ext cx="2316574" cy="2373513"/>
            <a:chOff x="6446426" y="666496"/>
            <a:chExt cx="2316574" cy="2373513"/>
          </a:xfrm>
        </p:grpSpPr>
        <p:pic>
          <p:nvPicPr>
            <p:cNvPr id="8" name="Picture 7" descr="Manipulator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74" t="38766" r="11289" b="39544"/>
            <a:stretch/>
          </p:blipFill>
          <p:spPr>
            <a:xfrm>
              <a:off x="7391400" y="2343150"/>
              <a:ext cx="1371600" cy="696859"/>
            </a:xfrm>
            <a:prstGeom prst="rect">
              <a:avLst/>
            </a:prstGeom>
          </p:spPr>
        </p:pic>
        <p:pic>
          <p:nvPicPr>
            <p:cNvPr id="9" name="Picture 8" descr="Spool assembly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6426" y="666496"/>
              <a:ext cx="646717" cy="1547364"/>
            </a:xfrm>
            <a:prstGeom prst="rect">
              <a:avLst/>
            </a:prstGeom>
          </p:spPr>
        </p:pic>
      </p:grpSp>
      <p:pic>
        <p:nvPicPr>
          <p:cNvPr id="3" name="Picture 2" descr="Spool assembly 4inch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002" y="2800350"/>
            <a:ext cx="2515097" cy="151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8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0700" y="501772"/>
            <a:ext cx="3467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Turning Motors</a:t>
            </a:r>
          </a:p>
          <a:p>
            <a:endParaRPr lang="en-US" u="sng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Spaced to fit over legs of SIA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3:1 drive gears increase torque output of bilge motors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Two tines under shrouds level the SIA based on accelerometer data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Manual fine-tuning available 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on the base station</a:t>
            </a:r>
            <a:endParaRPr lang="en-US" dirty="0" smtClean="0">
              <a:latin typeface="Minion Pro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b="1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486400" y="666496"/>
            <a:ext cx="3211873" cy="3172153"/>
            <a:chOff x="5486400" y="666496"/>
            <a:chExt cx="3211873" cy="3172153"/>
          </a:xfrm>
        </p:grpSpPr>
        <p:pic>
          <p:nvPicPr>
            <p:cNvPr id="8" name="Picture 7" descr="Turning Motors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1" t="14999" r="12172" b="15662"/>
            <a:stretch/>
          </p:blipFill>
          <p:spPr>
            <a:xfrm>
              <a:off x="5486400" y="1581150"/>
              <a:ext cx="3211873" cy="2257499"/>
            </a:xfrm>
            <a:prstGeom prst="rect">
              <a:avLst/>
            </a:prstGeom>
          </p:spPr>
        </p:pic>
        <p:pic>
          <p:nvPicPr>
            <p:cNvPr id="9" name="Picture 8" descr="Spool assembly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6426" y="666496"/>
              <a:ext cx="646717" cy="1547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0027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0700" y="501772"/>
            <a:ext cx="3162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endParaRPr lang="en-US" u="sng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Eight thrusters for control over all axis of motion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Vertical thrusters placed to offer maximum pitch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Horizontal thrusters at 20 degree angle for sway</a:t>
            </a:r>
          </a:p>
        </p:txBody>
      </p:sp>
      <p:pic>
        <p:nvPicPr>
          <p:cNvPr id="9219" name="Picture 3" descr="E:\Users\Seth\Dropbox\2012 ROV\IEEE ROV 2012\Technical Report\Pictures\Thrust Directional Analysi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364094"/>
            <a:ext cx="1447800" cy="1171673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 l="35625" t="31000" r="23125" b="17000"/>
          <a:stretch>
            <a:fillRect/>
          </a:stretch>
        </p:blipFill>
        <p:spPr bwMode="auto">
          <a:xfrm>
            <a:off x="1993144" y="3364094"/>
            <a:ext cx="1359656" cy="1171673"/>
          </a:xfrm>
          <a:prstGeom prst="rect">
            <a:avLst/>
          </a:prstGeom>
          <a:noFill/>
          <a:ln w="9525">
            <a:solidFill>
              <a:schemeClr val="accent3">
                <a:lumMod val="50000"/>
              </a:schemeClr>
            </a:solidFill>
            <a:miter lim="800000"/>
            <a:headEnd/>
            <a:tailEnd/>
          </a:ln>
        </p:spPr>
      </p:pic>
      <p:cxnSp>
        <p:nvCxnSpPr>
          <p:cNvPr id="3" name="Straight Connector 2"/>
          <p:cNvCxnSpPr/>
          <p:nvPr/>
        </p:nvCxnSpPr>
        <p:spPr>
          <a:xfrm flipV="1">
            <a:off x="2419344" y="3486150"/>
            <a:ext cx="0" cy="863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82434" y="666496"/>
            <a:ext cx="3204366" cy="3657854"/>
            <a:chOff x="5482434" y="666496"/>
            <a:chExt cx="3204366" cy="3657854"/>
          </a:xfrm>
        </p:grpSpPr>
        <p:pic>
          <p:nvPicPr>
            <p:cNvPr id="10" name="Picture 9" descr="Spool assembly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6426" y="666496"/>
              <a:ext cx="646717" cy="1547364"/>
            </a:xfrm>
            <a:prstGeom prst="rect">
              <a:avLst/>
            </a:prstGeom>
          </p:spPr>
        </p:pic>
        <p:pic>
          <p:nvPicPr>
            <p:cNvPr id="8" name="Picture 7" descr="Thrusters.png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1" r="12260"/>
            <a:stretch/>
          </p:blipFill>
          <p:spPr>
            <a:xfrm>
              <a:off x="5482434" y="1049428"/>
              <a:ext cx="3204366" cy="3274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9523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0700" y="501772"/>
            <a:ext cx="33147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 smtClean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endParaRPr lang="en-US" u="sng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err="1" smtClean="0">
                <a:latin typeface="Minion Pro" pitchFamily="18" charset="0"/>
                <a:cs typeface="Times New Roman" pitchFamily="18" charset="0"/>
              </a:rPr>
              <a:t>SeaBotix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 SBT166 Thrusters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Custom-ordered to run at 50 </a:t>
            </a:r>
            <a:r>
              <a:rPr lang="en-US" dirty="0" err="1" smtClean="0">
                <a:latin typeface="Minion Pro" pitchFamily="18" charset="0"/>
                <a:cs typeface="Times New Roman" pitchFamily="18" charset="0"/>
              </a:rPr>
              <a:t>Vdc</a:t>
            </a:r>
            <a:r>
              <a:rPr lang="en-US" dirty="0" smtClean="0">
                <a:latin typeface="Minion Pro" pitchFamily="18" charset="0"/>
                <a:cs typeface="Times New Roman" pitchFamily="18" charset="0"/>
              </a:rPr>
              <a:t> with RS-485 serial communication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Minion Pro" pitchFamily="18" charset="0"/>
              <a:cs typeface="Times New Roman" pitchFamily="18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Minion Pro" pitchFamily="18" charset="0"/>
                <a:cs typeface="Times New Roman" pitchFamily="18" charset="0"/>
              </a:rPr>
              <a:t>Peak thrust of 2.9 kg per thruster</a:t>
            </a:r>
          </a:p>
        </p:txBody>
      </p:sp>
      <p:pic>
        <p:nvPicPr>
          <p:cNvPr id="10242" name="Picture 2" descr="E:\Users\Seth\Pictures\MATE 2011\IMG_812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0" t="43548" r="52656" b="31521"/>
          <a:stretch/>
        </p:blipFill>
        <p:spPr bwMode="auto">
          <a:xfrm>
            <a:off x="2124075" y="3300625"/>
            <a:ext cx="2447925" cy="132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514350"/>
            <a:ext cx="1524000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Introduction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Manipulator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Measuring Tool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Turning Motors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b="1" dirty="0">
                <a:latin typeface="Minion Pro" pitchFamily="18" charset="0"/>
                <a:cs typeface="Times New Roman" pitchFamily="18" charset="0"/>
              </a:rPr>
              <a:t>Thrusters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 Box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Frame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Cameras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Buoyancy &amp; Ballast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Tether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Pneumatics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Transmissometer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Electronics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Software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Expenses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Safety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Scheduling</a:t>
            </a: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 smtClean="0">
                <a:latin typeface="Minion Pro" pitchFamily="18" charset="0"/>
                <a:cs typeface="Times New Roman" pitchFamily="18" charset="0"/>
              </a:rPr>
              <a:t>Outreach</a:t>
            </a:r>
            <a:endParaRPr lang="en-US" sz="1100" dirty="0">
              <a:latin typeface="Minion Pro" pitchFamily="18" charset="0"/>
              <a:cs typeface="Times New Roman" pitchFamily="18" charset="0"/>
            </a:endParaRPr>
          </a:p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1100" dirty="0">
                <a:latin typeface="Minion Pro" pitchFamily="18" charset="0"/>
                <a:cs typeface="Times New Roman" pitchFamily="18" charset="0"/>
              </a:rPr>
              <a:t>Acknowledgements</a:t>
            </a:r>
            <a:endParaRPr lang="en-US" sz="1100" dirty="0" smtClean="0">
              <a:latin typeface="Minion Pro" pitchFamily="18" charset="0"/>
              <a:cs typeface="Times New Roman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482434" y="666496"/>
            <a:ext cx="3204366" cy="3657854"/>
            <a:chOff x="5482434" y="666496"/>
            <a:chExt cx="3204366" cy="3657854"/>
          </a:xfrm>
        </p:grpSpPr>
        <p:pic>
          <p:nvPicPr>
            <p:cNvPr id="8" name="Picture 7" descr="Spool assembly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6426" y="666496"/>
              <a:ext cx="646717" cy="1547364"/>
            </a:xfrm>
            <a:prstGeom prst="rect">
              <a:avLst/>
            </a:prstGeom>
          </p:spPr>
        </p:pic>
        <p:pic>
          <p:nvPicPr>
            <p:cNvPr id="6" name="Picture 5" descr="Thrusters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41" r="12260"/>
            <a:stretch/>
          </p:blipFill>
          <p:spPr>
            <a:xfrm>
              <a:off x="5482434" y="1049428"/>
              <a:ext cx="3204366" cy="32749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7480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3802</TotalTime>
  <Words>1628</Words>
  <Application>Microsoft Macintosh PowerPoint</Application>
  <PresentationFormat>On-screen Show (16:9)</PresentationFormat>
  <Paragraphs>902</Paragraphs>
  <Slides>34</Slides>
  <Notes>34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Office Theme</vt:lpstr>
      <vt:lpstr>Microsoft Excel 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Purdue University IEEE  ROV Hybris</dc:title>
  <dc:creator>Seth</dc:creator>
  <cp:lastModifiedBy>Michael Hayashi</cp:lastModifiedBy>
  <cp:revision>243</cp:revision>
  <dcterms:created xsi:type="dcterms:W3CDTF">2011-05-25T13:46:19Z</dcterms:created>
  <dcterms:modified xsi:type="dcterms:W3CDTF">2013-06-12T02:36:15Z</dcterms:modified>
</cp:coreProperties>
</file>